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ontserrat"/>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9440c29b87_4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9440c29b87_4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9440c29b87_4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9440c29b87_4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9440c29b87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9440c29b87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9440c29b87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9440c29b87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9440c29b87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9440c29b87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motivation for this project comes directly from some of the issues we see in current social media.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Social media puts heavy emphasis on online human interaction which fits the original purpose, connecting those from around the world and simplifying online </a:t>
            </a:r>
            <a:r>
              <a:rPr lang="en"/>
              <a:t>communication</a:t>
            </a:r>
            <a:r>
              <a:rPr lang="en"/>
              <a:t>. With that being said, it wasn’t made to entirely replace in person interactions which seems to be what </a:t>
            </a:r>
            <a:r>
              <a:rPr lang="en"/>
              <a:t>it's</a:t>
            </a:r>
            <a:r>
              <a:rPr lang="en"/>
              <a:t> doing.</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Additionally, we see negative impacts from the rise of social media. According to helpguide.org we see people have the fear of missing out, feeling isolated, and even gaining depression and anxiety.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First, fear of missing out is the feeling that those around you are having experiences that you don’t have. This is extremely apparent in social media when many tend to post pictures or talk about events that they had </a:t>
            </a:r>
            <a:r>
              <a:rPr lang="en"/>
              <a:t>attended</a:t>
            </a:r>
            <a:r>
              <a:rPr lang="en"/>
              <a:t> or locations they went to.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we believe that though you are pseudo-interacting with others, a majority of the time you spend browsing social media is alone. This is what causes the feeling of isolation.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Lastly, depression and anxiety thrive in those that are alone. Many fill their emptiness by going on social media and don’t </a:t>
            </a:r>
            <a:r>
              <a:rPr lang="en"/>
              <a:t>receive</a:t>
            </a:r>
            <a:r>
              <a:rPr lang="en"/>
              <a:t> the physical interaction they actually need.</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As it is becoming apparent, there are many negative effects that occur due to social media and it’s promotion of online and not </a:t>
            </a:r>
            <a:r>
              <a:rPr lang="en"/>
              <a:t>in person</a:t>
            </a:r>
            <a:r>
              <a:rPr lang="en"/>
              <a:t> interactions. Our project is built to change this.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9440c29b87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9440c29b87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RSVPme is built to be a new social media system that is used to create and attend real world events. This should promote in-person interactions and meeting new people offline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hope to accomplish both of these tasks by creating public and private events.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Public events will allow people to meet as they are not forced to be friends to both attend the event. This also allows those to find new events they may not have tried or liked before. Examples of public events could be things such as football games, car meetups, or book clubs.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Private events on the other hand require those going to be friends or friends of friends. ALthough this doesn’t allow much for meeting new people, it still gets those that are friends to meet outside their computers and phones and have meaningful offline experiences. Examples of this could be parties, going out to eat, or going to the park.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hope that this new approach on social media will promote positive experiences with those around you and help counteract the negative impacts of common social media.</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92f28cc663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92f28cc663_2_1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9440c29b87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9440c29b87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9440c29b8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g9440c29b87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9440c29b8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9440c29b87_1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9440c29b8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9440c29b8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9440c29b87_4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9440c29b87_4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www.helpguide.org/articles/mental-health/social-media-and-mental-health.htm" TargetMode="External"/><Relationship Id="rId4" Type="http://schemas.openxmlformats.org/officeDocument/2006/relationships/hyperlink" Target="https://www.theworldcounts.com/stories/paper-waste-fac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Motivation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2"/>
          <p:cNvSpPr txBox="1"/>
          <p:nvPr>
            <p:ph type="title"/>
          </p:nvPr>
        </p:nvSpPr>
        <p:spPr>
          <a:xfrm>
            <a:off x="1297500" y="393750"/>
            <a:ext cx="7038900" cy="688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Outcomes - Individual and Connections</a:t>
            </a:r>
            <a:endParaRPr/>
          </a:p>
        </p:txBody>
      </p:sp>
      <p:sp>
        <p:nvSpPr>
          <p:cNvPr id="196" name="Google Shape;196;p22"/>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Expect growth due to ease of use</a:t>
            </a:r>
            <a:endParaRPr/>
          </a:p>
          <a:p>
            <a:pPr indent="-311150" lvl="0" marL="457200" rtl="0" algn="l">
              <a:spcBef>
                <a:spcPts val="0"/>
              </a:spcBef>
              <a:spcAft>
                <a:spcPts val="0"/>
              </a:spcAft>
              <a:buSzPts val="1300"/>
              <a:buChar char="●"/>
            </a:pPr>
            <a:r>
              <a:rPr lang="en"/>
              <a:t>Positive feedback loop</a:t>
            </a:r>
            <a:endParaRPr/>
          </a:p>
        </p:txBody>
      </p:sp>
      <p:sp>
        <p:nvSpPr>
          <p:cNvPr id="197" name="Google Shape;197;p22"/>
          <p:cNvSpPr txBox="1"/>
          <p:nvPr>
            <p:ph idx="2" type="body"/>
          </p:nvPr>
        </p:nvSpPr>
        <p:spPr>
          <a:xfrm>
            <a:off x="4933196" y="1449400"/>
            <a:ext cx="3403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Convenient</a:t>
            </a:r>
            <a:r>
              <a:rPr lang="en"/>
              <a:t> method to add friends </a:t>
            </a:r>
            <a:endParaRPr/>
          </a:p>
        </p:txBody>
      </p:sp>
      <p:pic>
        <p:nvPicPr>
          <p:cNvPr id="198" name="Google Shape;198;p22"/>
          <p:cNvPicPr preferRelativeResize="0"/>
          <p:nvPr/>
        </p:nvPicPr>
        <p:blipFill rotWithShape="1">
          <a:blip r:embed="rId3">
            <a:alphaModFix/>
          </a:blip>
          <a:srcRect b="12041" l="0" r="2362" t="0"/>
          <a:stretch/>
        </p:blipFill>
        <p:spPr>
          <a:xfrm>
            <a:off x="1849125" y="2068175"/>
            <a:ext cx="2299952" cy="2292426"/>
          </a:xfrm>
          <a:prstGeom prst="rect">
            <a:avLst/>
          </a:prstGeom>
          <a:noFill/>
          <a:ln>
            <a:noFill/>
          </a:ln>
        </p:spPr>
      </p:pic>
      <p:pic>
        <p:nvPicPr>
          <p:cNvPr id="199" name="Google Shape;199;p22"/>
          <p:cNvPicPr preferRelativeResize="0"/>
          <p:nvPr/>
        </p:nvPicPr>
        <p:blipFill>
          <a:blip r:embed="rId4">
            <a:alphaModFix/>
          </a:blip>
          <a:stretch>
            <a:fillRect/>
          </a:stretch>
        </p:blipFill>
        <p:spPr>
          <a:xfrm>
            <a:off x="5214575" y="2068175"/>
            <a:ext cx="2854299" cy="22924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3"/>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Outcomes - For organizations</a:t>
            </a:r>
            <a:endParaRPr/>
          </a:p>
        </p:txBody>
      </p:sp>
      <p:sp>
        <p:nvSpPr>
          <p:cNvPr id="205" name="Google Shape;205;p23"/>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TTU - RSVPme promotes better study habits</a:t>
            </a:r>
            <a:endParaRPr/>
          </a:p>
          <a:p>
            <a:pPr indent="0" lvl="0" marL="0" rtl="0" algn="l">
              <a:spcBef>
                <a:spcPts val="1600"/>
              </a:spcBef>
              <a:spcAft>
                <a:spcPts val="1600"/>
              </a:spcAft>
              <a:buNone/>
            </a:pPr>
            <a:r>
              <a:rPr lang="en"/>
              <a:t>-</a:t>
            </a:r>
            <a:endParaRPr/>
          </a:p>
        </p:txBody>
      </p:sp>
      <p:pic>
        <p:nvPicPr>
          <p:cNvPr id="206" name="Google Shape;206;p23"/>
          <p:cNvPicPr preferRelativeResize="0"/>
          <p:nvPr/>
        </p:nvPicPr>
        <p:blipFill>
          <a:blip r:embed="rId3">
            <a:alphaModFix/>
          </a:blip>
          <a:stretch>
            <a:fillRect/>
          </a:stretch>
        </p:blipFill>
        <p:spPr>
          <a:xfrm>
            <a:off x="1397576" y="2542125"/>
            <a:ext cx="2947500" cy="1936625"/>
          </a:xfrm>
          <a:prstGeom prst="rect">
            <a:avLst/>
          </a:prstGeom>
          <a:noFill/>
          <a:ln>
            <a:noFill/>
          </a:ln>
        </p:spPr>
      </p:pic>
      <p:sp>
        <p:nvSpPr>
          <p:cNvPr id="207" name="Google Shape;207;p23"/>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Businesses </a:t>
            </a:r>
            <a:endParaRPr/>
          </a:p>
          <a:p>
            <a:pPr indent="0" lvl="0" marL="0" rtl="0" algn="l">
              <a:spcBef>
                <a:spcPts val="1600"/>
              </a:spcBef>
              <a:spcAft>
                <a:spcPts val="0"/>
              </a:spcAft>
              <a:buNone/>
            </a:pPr>
            <a:r>
              <a:rPr lang="en"/>
              <a:t>- advertising </a:t>
            </a:r>
            <a:endParaRPr/>
          </a:p>
          <a:p>
            <a:pPr indent="0" lvl="0" marL="0" rtl="0" algn="l">
              <a:spcBef>
                <a:spcPts val="1600"/>
              </a:spcBef>
              <a:spcAft>
                <a:spcPts val="0"/>
              </a:spcAft>
              <a:buNone/>
            </a:pPr>
            <a:r>
              <a:rPr lang="en"/>
              <a:t>- </a:t>
            </a:r>
            <a:endParaRPr/>
          </a:p>
          <a:p>
            <a:pPr indent="0" lvl="0" marL="0" rtl="0" algn="l">
              <a:spcBef>
                <a:spcPts val="1600"/>
              </a:spcBef>
              <a:spcAft>
                <a:spcPts val="16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t>Outcomes (cont’d)</a:t>
            </a:r>
            <a:endParaRPr sz="3900"/>
          </a:p>
        </p:txBody>
      </p:sp>
      <p:sp>
        <p:nvSpPr>
          <p:cNvPr id="213" name="Google Shape;213;p24"/>
          <p:cNvSpPr txBox="1"/>
          <p:nvPr>
            <p:ph idx="1" type="body"/>
          </p:nvPr>
        </p:nvSpPr>
        <p:spPr>
          <a:xfrm>
            <a:off x="1168800" y="1567550"/>
            <a:ext cx="3403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Less spam emails from TTU</a:t>
            </a:r>
            <a:endParaRPr/>
          </a:p>
        </p:txBody>
      </p:sp>
      <p:sp>
        <p:nvSpPr>
          <p:cNvPr id="214" name="Google Shape;214;p24"/>
          <p:cNvSpPr txBox="1"/>
          <p:nvPr>
            <p:ph idx="2" type="body"/>
          </p:nvPr>
        </p:nvSpPr>
        <p:spPr>
          <a:xfrm>
            <a:off x="4933196"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Economic and Environmental benefits</a:t>
            </a:r>
            <a:endParaRPr/>
          </a:p>
          <a:p>
            <a:pPr indent="-311150" lvl="0" marL="457200" rtl="0" algn="l">
              <a:spcBef>
                <a:spcPts val="1600"/>
              </a:spcBef>
              <a:spcAft>
                <a:spcPts val="0"/>
              </a:spcAft>
              <a:buSzPts val="1300"/>
              <a:buChar char="●"/>
            </a:pPr>
            <a:r>
              <a:rPr lang="en"/>
              <a:t>Less flyers/posters saves money</a:t>
            </a:r>
            <a:endParaRPr/>
          </a:p>
          <a:p>
            <a:pPr indent="0" lvl="0" marL="0" rtl="0" algn="l">
              <a:spcBef>
                <a:spcPts val="1600"/>
              </a:spcBef>
              <a:spcAft>
                <a:spcPts val="0"/>
              </a:spcAft>
              <a:buNone/>
            </a:pPr>
            <a:r>
              <a:rPr lang="en"/>
              <a:t>Fact about paper waste</a:t>
            </a:r>
            <a:endParaRPr/>
          </a:p>
          <a:p>
            <a:pPr indent="-311150" lvl="0" marL="457200" rtl="0" algn="l">
              <a:spcBef>
                <a:spcPts val="1600"/>
              </a:spcBef>
              <a:spcAft>
                <a:spcPts val="0"/>
              </a:spcAft>
              <a:buSzPts val="1300"/>
              <a:buChar char="●"/>
            </a:pPr>
            <a:r>
              <a:rPr lang="en"/>
              <a:t>4 million tons of paper used </a:t>
            </a:r>
            <a:r>
              <a:rPr lang="en"/>
              <a:t>annually</a:t>
            </a:r>
            <a:endParaRPr/>
          </a:p>
          <a:p>
            <a:pPr indent="-311150" lvl="0" marL="457200" rtl="0" algn="l">
              <a:spcBef>
                <a:spcPts val="0"/>
              </a:spcBef>
              <a:spcAft>
                <a:spcPts val="0"/>
              </a:spcAft>
              <a:buSzPts val="1300"/>
              <a:buChar char="●"/>
            </a:pPr>
            <a:r>
              <a:rPr lang="en"/>
              <a:t>324 liters of water is used to make 1 </a:t>
            </a:r>
            <a:r>
              <a:rPr lang="en"/>
              <a:t>kilogram</a:t>
            </a:r>
            <a:r>
              <a:rPr lang="en"/>
              <a:t> of paper</a:t>
            </a:r>
            <a:endParaRPr/>
          </a:p>
        </p:txBody>
      </p:sp>
      <p:pic>
        <p:nvPicPr>
          <p:cNvPr id="215" name="Google Shape;215;p24"/>
          <p:cNvPicPr preferRelativeResize="0"/>
          <p:nvPr/>
        </p:nvPicPr>
        <p:blipFill>
          <a:blip r:embed="rId3">
            <a:alphaModFix/>
          </a:blip>
          <a:stretch>
            <a:fillRect/>
          </a:stretch>
        </p:blipFill>
        <p:spPr>
          <a:xfrm>
            <a:off x="1520675" y="2211550"/>
            <a:ext cx="2314050" cy="2314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a:t>
            </a:r>
            <a:endParaRPr/>
          </a:p>
        </p:txBody>
      </p:sp>
      <p:sp>
        <p:nvSpPr>
          <p:cNvPr id="221" name="Google Shape;221;p2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https://www.helpguide.org/articles/mental-health/social-media-and-mental-health.htm</a:t>
            </a:r>
            <a:endParaRPr/>
          </a:p>
          <a:p>
            <a:pPr indent="0" lvl="0" marL="0" rtl="0" algn="l">
              <a:spcBef>
                <a:spcPts val="1600"/>
              </a:spcBef>
              <a:spcAft>
                <a:spcPts val="1600"/>
              </a:spcAft>
              <a:buNone/>
            </a:pPr>
            <a:r>
              <a:rPr lang="en" u="sng">
                <a:solidFill>
                  <a:schemeClr val="hlink"/>
                </a:solidFill>
                <a:latin typeface="Arial"/>
                <a:ea typeface="Arial"/>
                <a:cs typeface="Arial"/>
                <a:sym typeface="Arial"/>
                <a:hlinkClick r:id="rId4"/>
              </a:rPr>
              <a:t>https://www.theworldcounts.com/stories/paper-waste-facts</a:t>
            </a:r>
            <a:endParaRPr sz="15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1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Current Social Media</a:t>
            </a:r>
            <a:endParaRPr/>
          </a:p>
        </p:txBody>
      </p:sp>
      <p:sp>
        <p:nvSpPr>
          <p:cNvPr id="140" name="Google Shape;140;p14"/>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Promotes online human interaction</a:t>
            </a:r>
            <a:endParaRPr/>
          </a:p>
          <a:p>
            <a:pPr indent="-298450" lvl="1" marL="914400" rtl="0" algn="l">
              <a:spcBef>
                <a:spcPts val="0"/>
              </a:spcBef>
              <a:spcAft>
                <a:spcPts val="0"/>
              </a:spcAft>
              <a:buSzPts val="1100"/>
              <a:buChar char="○"/>
            </a:pPr>
            <a:r>
              <a:rPr lang="en"/>
              <a:t>Used to connect people from around the world</a:t>
            </a:r>
            <a:endParaRPr/>
          </a:p>
          <a:p>
            <a:pPr indent="-298450" lvl="1" marL="914400" rtl="0" algn="l">
              <a:spcBef>
                <a:spcPts val="0"/>
              </a:spcBef>
              <a:spcAft>
                <a:spcPts val="0"/>
              </a:spcAft>
              <a:buSzPts val="1100"/>
              <a:buChar char="○"/>
            </a:pPr>
            <a:r>
              <a:rPr lang="en"/>
              <a:t>Simplifying</a:t>
            </a:r>
            <a:r>
              <a:rPr lang="en"/>
              <a:t> online </a:t>
            </a:r>
            <a:r>
              <a:rPr lang="en"/>
              <a:t>communication</a:t>
            </a:r>
            <a:endParaRPr/>
          </a:p>
          <a:p>
            <a:pPr indent="-298450" lvl="1" marL="914400" rtl="0" algn="l">
              <a:spcBef>
                <a:spcPts val="0"/>
              </a:spcBef>
              <a:spcAft>
                <a:spcPts val="0"/>
              </a:spcAft>
              <a:buSzPts val="1100"/>
              <a:buChar char="○"/>
            </a:pPr>
            <a:r>
              <a:rPr lang="en"/>
              <a:t>Not meant to replace </a:t>
            </a:r>
            <a:r>
              <a:rPr lang="en"/>
              <a:t>in person</a:t>
            </a:r>
            <a:r>
              <a:rPr lang="en"/>
              <a:t> interaction</a:t>
            </a:r>
            <a:endParaRPr/>
          </a:p>
          <a:p>
            <a:pPr indent="0" lvl="0" marL="914400" rtl="0" algn="l">
              <a:spcBef>
                <a:spcPts val="1600"/>
              </a:spcBef>
              <a:spcAft>
                <a:spcPts val="0"/>
              </a:spcAft>
              <a:buNone/>
            </a:pPr>
            <a:r>
              <a:t/>
            </a:r>
            <a:endParaRPr/>
          </a:p>
          <a:p>
            <a:pPr indent="-311150" lvl="0" marL="457200" rtl="0" algn="l">
              <a:spcBef>
                <a:spcPts val="1600"/>
              </a:spcBef>
              <a:spcAft>
                <a:spcPts val="0"/>
              </a:spcAft>
              <a:buSzPts val="1300"/>
              <a:buChar char="●"/>
            </a:pPr>
            <a:r>
              <a:rPr lang="en"/>
              <a:t>This form of interaction can cause negative impacts such as</a:t>
            </a:r>
            <a:endParaRPr/>
          </a:p>
          <a:p>
            <a:pPr indent="-298450" lvl="1" marL="914400" rtl="0" algn="l">
              <a:spcBef>
                <a:spcPts val="0"/>
              </a:spcBef>
              <a:spcAft>
                <a:spcPts val="0"/>
              </a:spcAft>
              <a:buSzPts val="1100"/>
              <a:buChar char="○"/>
            </a:pPr>
            <a:r>
              <a:rPr lang="en"/>
              <a:t>Fear of missing out</a:t>
            </a:r>
            <a:endParaRPr/>
          </a:p>
          <a:p>
            <a:pPr indent="-298450" lvl="1" marL="914400" rtl="0" algn="l">
              <a:spcBef>
                <a:spcPts val="0"/>
              </a:spcBef>
              <a:spcAft>
                <a:spcPts val="0"/>
              </a:spcAft>
              <a:buSzPts val="1100"/>
              <a:buChar char="○"/>
            </a:pPr>
            <a:r>
              <a:rPr lang="en"/>
              <a:t>Isolation</a:t>
            </a:r>
            <a:endParaRPr/>
          </a:p>
          <a:p>
            <a:pPr indent="-298450" lvl="1" marL="914400" rtl="0" algn="l">
              <a:spcBef>
                <a:spcPts val="0"/>
              </a:spcBef>
              <a:spcAft>
                <a:spcPts val="0"/>
              </a:spcAft>
              <a:buSzPts val="1100"/>
              <a:buChar char="○"/>
            </a:pPr>
            <a:r>
              <a:rPr lang="en"/>
              <a:t>Depression</a:t>
            </a:r>
            <a:endParaRPr/>
          </a:p>
          <a:p>
            <a:pPr indent="-298450" lvl="1" marL="914400" rtl="0" algn="l">
              <a:spcBef>
                <a:spcPts val="0"/>
              </a:spcBef>
              <a:spcAft>
                <a:spcPts val="0"/>
              </a:spcAft>
              <a:buSzPts val="1100"/>
              <a:buChar char="○"/>
            </a:pPr>
            <a:r>
              <a:rPr lang="en"/>
              <a:t>Anxiety</a:t>
            </a:r>
            <a:endParaRPr/>
          </a:p>
        </p:txBody>
      </p:sp>
      <p:pic>
        <p:nvPicPr>
          <p:cNvPr id="141" name="Google Shape;141;p14"/>
          <p:cNvPicPr preferRelativeResize="0"/>
          <p:nvPr/>
        </p:nvPicPr>
        <p:blipFill>
          <a:blip r:embed="rId3">
            <a:alphaModFix/>
          </a:blip>
          <a:stretch>
            <a:fillRect/>
          </a:stretch>
        </p:blipFill>
        <p:spPr>
          <a:xfrm>
            <a:off x="5552650" y="393750"/>
            <a:ext cx="3162798" cy="17790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RSVPme</a:t>
            </a:r>
            <a:endParaRPr/>
          </a:p>
        </p:txBody>
      </p:sp>
      <p:sp>
        <p:nvSpPr>
          <p:cNvPr id="147" name="Google Shape;147;p1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A new system to create and attend events in the real world</a:t>
            </a:r>
            <a:endParaRPr/>
          </a:p>
          <a:p>
            <a:pPr indent="-298450" lvl="1" marL="914400" rtl="0" algn="l">
              <a:spcBef>
                <a:spcPts val="0"/>
              </a:spcBef>
              <a:spcAft>
                <a:spcPts val="0"/>
              </a:spcAft>
              <a:buSzPts val="1100"/>
              <a:buChar char="○"/>
            </a:pPr>
            <a:r>
              <a:rPr lang="en"/>
              <a:t>Promotes in-person interactions</a:t>
            </a:r>
            <a:endParaRPr/>
          </a:p>
          <a:p>
            <a:pPr indent="-298450" lvl="1" marL="914400" rtl="0" algn="l">
              <a:spcBef>
                <a:spcPts val="0"/>
              </a:spcBef>
              <a:spcAft>
                <a:spcPts val="0"/>
              </a:spcAft>
              <a:buSzPts val="1100"/>
              <a:buChar char="○"/>
            </a:pPr>
            <a:r>
              <a:rPr lang="en"/>
              <a:t>Meeting others offline</a:t>
            </a:r>
            <a:endParaRPr/>
          </a:p>
          <a:p>
            <a:pPr indent="0" lvl="0" marL="914400" rtl="0" algn="l">
              <a:spcBef>
                <a:spcPts val="1600"/>
              </a:spcBef>
              <a:spcAft>
                <a:spcPts val="0"/>
              </a:spcAft>
              <a:buNone/>
            </a:pPr>
            <a:r>
              <a:t/>
            </a:r>
            <a:endParaRPr/>
          </a:p>
          <a:p>
            <a:pPr indent="-311150" lvl="0" marL="457200" rtl="0" algn="l">
              <a:spcBef>
                <a:spcPts val="1600"/>
              </a:spcBef>
              <a:spcAft>
                <a:spcPts val="0"/>
              </a:spcAft>
              <a:buSzPts val="1300"/>
              <a:buChar char="●"/>
            </a:pPr>
            <a:r>
              <a:rPr lang="en"/>
              <a:t>Allows for public and private events</a:t>
            </a:r>
            <a:endParaRPr/>
          </a:p>
          <a:p>
            <a:pPr indent="-298450" lvl="1" marL="914400" rtl="0" algn="l">
              <a:spcBef>
                <a:spcPts val="0"/>
              </a:spcBef>
              <a:spcAft>
                <a:spcPts val="0"/>
              </a:spcAft>
              <a:buSzPts val="1100"/>
              <a:buChar char="○"/>
            </a:pPr>
            <a:r>
              <a:rPr lang="en"/>
              <a:t>Public events allows those to meet new people and find new events that they didn’t know they liked before</a:t>
            </a:r>
            <a:endParaRPr/>
          </a:p>
          <a:p>
            <a:pPr indent="-298450" lvl="1" marL="914400" rtl="0" algn="l">
              <a:spcBef>
                <a:spcPts val="0"/>
              </a:spcBef>
              <a:spcAft>
                <a:spcPts val="0"/>
              </a:spcAft>
              <a:buSzPts val="1100"/>
              <a:buChar char="○"/>
            </a:pPr>
            <a:r>
              <a:rPr lang="en"/>
              <a:t>Private events allows those that are friends with one another to do more things together in-person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a:solidFill>
            <a:srgbClr val="CCCCCC"/>
          </a:solidFill>
          <a:ln cap="flat" cmpd="sng" w="38100">
            <a:solidFill>
              <a:srgbClr val="404040"/>
            </a:solidFill>
            <a:prstDash val="solid"/>
            <a:round/>
            <a:headEnd len="sm" w="sm" type="none"/>
            <a:tailEnd len="sm" w="sm" type="none"/>
          </a:ln>
        </p:spPr>
        <p:txBody>
          <a:bodyPr anchorCtr="1" anchor="ctr" bIns="137150" lIns="205725" spcFirstLastPara="1" rIns="205725" wrap="square" tIns="137150">
            <a:noAutofit/>
          </a:bodyPr>
          <a:lstStyle/>
          <a:p>
            <a:pPr indent="0" lvl="0" marL="0" rtl="0" algn="ctr">
              <a:lnSpc>
                <a:spcPct val="90000"/>
              </a:lnSpc>
              <a:spcBef>
                <a:spcPts val="0"/>
              </a:spcBef>
              <a:spcAft>
                <a:spcPts val="0"/>
              </a:spcAft>
              <a:buClr>
                <a:srgbClr val="262626"/>
              </a:buClr>
              <a:buSzPts val="2900"/>
              <a:buFont typeface="Gill Sans"/>
              <a:buNone/>
            </a:pPr>
            <a:r>
              <a:rPr lang="en">
                <a:solidFill>
                  <a:srgbClr val="000000"/>
                </a:solidFill>
              </a:rPr>
              <a:t>FUNCTIONALITIES</a:t>
            </a:r>
            <a:endParaRPr>
              <a:solidFill>
                <a:srgbClr val="000000"/>
              </a:solidFill>
            </a:endParaRPr>
          </a:p>
        </p:txBody>
      </p:sp>
      <p:sp>
        <p:nvSpPr>
          <p:cNvPr id="153" name="Google Shape;153;p16"/>
          <p:cNvSpPr txBox="1"/>
          <p:nvPr>
            <p:ph idx="1" type="body"/>
          </p:nvPr>
        </p:nvSpPr>
        <p:spPr>
          <a:xfrm>
            <a:off x="1297500" y="1567550"/>
            <a:ext cx="7038900" cy="2911200"/>
          </a:xfrm>
          <a:prstGeom prst="rect">
            <a:avLst/>
          </a:prstGeom>
          <a:noFill/>
          <a:ln>
            <a:noFill/>
          </a:ln>
        </p:spPr>
        <p:txBody>
          <a:bodyPr anchorCtr="0" anchor="t" bIns="34275" lIns="68575" spcFirstLastPara="1" rIns="68575" wrap="square" tIns="34275">
            <a:noAutofit/>
          </a:bodyPr>
          <a:lstStyle/>
          <a:p>
            <a:pPr indent="-311150" lvl="0" marL="457200" rtl="0" algn="l">
              <a:lnSpc>
                <a:spcPct val="125000"/>
              </a:lnSpc>
              <a:spcBef>
                <a:spcPts val="800"/>
              </a:spcBef>
              <a:spcAft>
                <a:spcPts val="0"/>
              </a:spcAft>
              <a:buClr>
                <a:srgbClr val="FFFFFF"/>
              </a:buClr>
              <a:buSzPts val="1300"/>
              <a:buChar char="●"/>
            </a:pPr>
            <a:r>
              <a:rPr b="1" lang="en">
                <a:solidFill>
                  <a:srgbClr val="FFFFFF"/>
                </a:solidFill>
              </a:rPr>
              <a:t>Interactive Map:</a:t>
            </a:r>
            <a:endParaRPr b="1">
              <a:solidFill>
                <a:srgbClr val="FFFFFF"/>
              </a:solidFill>
            </a:endParaRPr>
          </a:p>
          <a:p>
            <a:pPr indent="-298450" lvl="1" marL="914400" rtl="0" algn="l">
              <a:lnSpc>
                <a:spcPct val="125000"/>
              </a:lnSpc>
              <a:spcBef>
                <a:spcPts val="800"/>
              </a:spcBef>
              <a:spcAft>
                <a:spcPts val="0"/>
              </a:spcAft>
              <a:buClr>
                <a:srgbClr val="FFFFFF"/>
              </a:buClr>
              <a:buSzPts val="1100"/>
              <a:buChar char="○"/>
            </a:pPr>
            <a:r>
              <a:rPr b="1" lang="en">
                <a:solidFill>
                  <a:srgbClr val="FFFFFF"/>
                </a:solidFill>
              </a:rPr>
              <a:t>A map users can manipulate that shows events in the area.</a:t>
            </a:r>
            <a:endParaRPr b="1">
              <a:solidFill>
                <a:srgbClr val="FFFFFF"/>
              </a:solidFill>
            </a:endParaRPr>
          </a:p>
          <a:p>
            <a:pPr indent="-311150" lvl="0" marL="457200" rtl="0" algn="l">
              <a:lnSpc>
                <a:spcPct val="125000"/>
              </a:lnSpc>
              <a:spcBef>
                <a:spcPts val="800"/>
              </a:spcBef>
              <a:spcAft>
                <a:spcPts val="0"/>
              </a:spcAft>
              <a:buClr>
                <a:srgbClr val="FFFFFF"/>
              </a:buClr>
              <a:buSzPts val="1300"/>
              <a:buChar char="●"/>
            </a:pPr>
            <a:r>
              <a:rPr b="1" lang="en">
                <a:solidFill>
                  <a:srgbClr val="FFFFFF"/>
                </a:solidFill>
              </a:rPr>
              <a:t>RSVP System:</a:t>
            </a:r>
            <a:endParaRPr b="1">
              <a:solidFill>
                <a:srgbClr val="FFFFFF"/>
              </a:solidFill>
            </a:endParaRPr>
          </a:p>
          <a:p>
            <a:pPr indent="-298450" lvl="1" marL="914400" rtl="0" algn="l">
              <a:lnSpc>
                <a:spcPct val="125000"/>
              </a:lnSpc>
              <a:spcBef>
                <a:spcPts val="800"/>
              </a:spcBef>
              <a:spcAft>
                <a:spcPts val="0"/>
              </a:spcAft>
              <a:buClr>
                <a:srgbClr val="FFFFFF"/>
              </a:buClr>
              <a:buSzPts val="1100"/>
              <a:buChar char="○"/>
            </a:pPr>
            <a:r>
              <a:rPr b="1" lang="en">
                <a:solidFill>
                  <a:srgbClr val="FFFFFF"/>
                </a:solidFill>
              </a:rPr>
              <a:t>Add\remove friends, follow companies, update the map to show events.</a:t>
            </a:r>
            <a:endParaRPr b="1">
              <a:solidFill>
                <a:srgbClr val="FFFFFF"/>
              </a:solidFill>
            </a:endParaRPr>
          </a:p>
          <a:p>
            <a:pPr indent="-311150" lvl="0" marL="457200" rtl="0" algn="l">
              <a:lnSpc>
                <a:spcPct val="125000"/>
              </a:lnSpc>
              <a:spcBef>
                <a:spcPts val="800"/>
              </a:spcBef>
              <a:spcAft>
                <a:spcPts val="0"/>
              </a:spcAft>
              <a:buClr>
                <a:srgbClr val="FFFFFF"/>
              </a:buClr>
              <a:buSzPts val="1300"/>
              <a:buChar char="●"/>
            </a:pPr>
            <a:r>
              <a:rPr b="1" lang="en">
                <a:solidFill>
                  <a:srgbClr val="FFFFFF"/>
                </a:solidFill>
              </a:rPr>
              <a:t>Create Event:</a:t>
            </a:r>
            <a:endParaRPr b="1">
              <a:solidFill>
                <a:srgbClr val="FFFFFF"/>
              </a:solidFill>
            </a:endParaRPr>
          </a:p>
          <a:p>
            <a:pPr indent="-298450" lvl="1" marL="914400" rtl="0" algn="l">
              <a:lnSpc>
                <a:spcPct val="125000"/>
              </a:lnSpc>
              <a:spcBef>
                <a:spcPts val="800"/>
              </a:spcBef>
              <a:spcAft>
                <a:spcPts val="0"/>
              </a:spcAft>
              <a:buClr>
                <a:srgbClr val="FFFFFF"/>
              </a:buClr>
              <a:buSzPts val="1100"/>
              <a:buChar char="○"/>
            </a:pPr>
            <a:r>
              <a:rPr b="1" lang="en">
                <a:solidFill>
                  <a:srgbClr val="FFFFFF"/>
                </a:solidFill>
              </a:rPr>
              <a:t>Create private and public events, and edit their event’s details</a:t>
            </a:r>
            <a:endParaRPr b="1">
              <a:solidFill>
                <a:srgbClr val="FFFFFF"/>
              </a:solidFill>
            </a:endParaRPr>
          </a:p>
          <a:p>
            <a:pPr indent="-311150" lvl="0" marL="457200" rtl="0" algn="l">
              <a:lnSpc>
                <a:spcPct val="125000"/>
              </a:lnSpc>
              <a:spcBef>
                <a:spcPts val="800"/>
              </a:spcBef>
              <a:spcAft>
                <a:spcPts val="0"/>
              </a:spcAft>
              <a:buClr>
                <a:srgbClr val="FFFFFF"/>
              </a:buClr>
              <a:buSzPts val="1300"/>
              <a:buChar char="●"/>
            </a:pPr>
            <a:r>
              <a:rPr b="1" lang="en">
                <a:solidFill>
                  <a:srgbClr val="FFFFFF"/>
                </a:solidFill>
              </a:rPr>
              <a:t>Friend Groups:</a:t>
            </a:r>
            <a:endParaRPr b="1">
              <a:solidFill>
                <a:srgbClr val="FFFFFF"/>
              </a:solidFill>
            </a:endParaRPr>
          </a:p>
          <a:p>
            <a:pPr indent="-298450" lvl="1" marL="914400" rtl="0" algn="l">
              <a:lnSpc>
                <a:spcPct val="125000"/>
              </a:lnSpc>
              <a:spcBef>
                <a:spcPts val="800"/>
              </a:spcBef>
              <a:spcAft>
                <a:spcPts val="0"/>
              </a:spcAft>
              <a:buClr>
                <a:srgbClr val="FFFFFF"/>
              </a:buClr>
              <a:buSzPts val="1100"/>
              <a:buChar char="○"/>
            </a:pPr>
            <a:r>
              <a:rPr b="1" lang="en">
                <a:solidFill>
                  <a:srgbClr val="FFFFFF"/>
                </a:solidFill>
              </a:rPr>
              <a:t>Create multiple  groups to invite friends to.</a:t>
            </a:r>
            <a:endParaRPr b="1">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Functionalities</a:t>
            </a:r>
            <a:endParaRPr/>
          </a:p>
        </p:txBody>
      </p:sp>
      <p:sp>
        <p:nvSpPr>
          <p:cNvPr id="159" name="Google Shape;159;p17"/>
          <p:cNvSpPr txBox="1"/>
          <p:nvPr>
            <p:ph idx="1" type="body"/>
          </p:nvPr>
        </p:nvSpPr>
        <p:spPr>
          <a:xfrm>
            <a:off x="1297500" y="1567550"/>
            <a:ext cx="7038900" cy="2917800"/>
          </a:xfrm>
          <a:prstGeom prst="rect">
            <a:avLst/>
          </a:prstGeom>
        </p:spPr>
        <p:txBody>
          <a:bodyPr anchorCtr="0" anchor="t" bIns="91425" lIns="91425" spcFirstLastPara="1" rIns="91425" wrap="square" tIns="91425">
            <a:noAutofit/>
          </a:bodyPr>
          <a:lstStyle/>
          <a:p>
            <a:pPr indent="-311150" lvl="0" marL="457200" rtl="0" algn="l">
              <a:lnSpc>
                <a:spcPct val="150000"/>
              </a:lnSpc>
              <a:spcBef>
                <a:spcPts val="0"/>
              </a:spcBef>
              <a:spcAft>
                <a:spcPts val="0"/>
              </a:spcAft>
              <a:buSzPts val="1300"/>
              <a:buChar char="●"/>
            </a:pPr>
            <a:r>
              <a:rPr b="1" lang="en"/>
              <a:t>Notification System:</a:t>
            </a:r>
            <a:endParaRPr b="1"/>
          </a:p>
          <a:p>
            <a:pPr indent="-298450" lvl="1" marL="914400" rtl="0" algn="l">
              <a:lnSpc>
                <a:spcPct val="150000"/>
              </a:lnSpc>
              <a:spcBef>
                <a:spcPts val="0"/>
              </a:spcBef>
              <a:spcAft>
                <a:spcPts val="0"/>
              </a:spcAft>
              <a:buSzPts val="1100"/>
              <a:buChar char="○"/>
            </a:pPr>
            <a:r>
              <a:rPr b="1" lang="en"/>
              <a:t>Users can opt to receive notifications for events they follow, as well as by proximity.</a:t>
            </a:r>
            <a:endParaRPr b="1"/>
          </a:p>
          <a:p>
            <a:pPr indent="-311150" lvl="0" marL="457200" rtl="0" algn="l">
              <a:lnSpc>
                <a:spcPct val="150000"/>
              </a:lnSpc>
              <a:spcBef>
                <a:spcPts val="0"/>
              </a:spcBef>
              <a:spcAft>
                <a:spcPts val="0"/>
              </a:spcAft>
              <a:buSzPts val="1300"/>
              <a:buChar char="●"/>
            </a:pPr>
            <a:r>
              <a:rPr b="1" lang="en"/>
              <a:t>QR Code </a:t>
            </a:r>
            <a:r>
              <a:rPr b="1" lang="en"/>
              <a:t>Invitations</a:t>
            </a:r>
            <a:r>
              <a:rPr b="1" lang="en"/>
              <a:t>:</a:t>
            </a:r>
            <a:endParaRPr b="1"/>
          </a:p>
          <a:p>
            <a:pPr indent="-298450" lvl="1" marL="914400" rtl="0" algn="l">
              <a:lnSpc>
                <a:spcPct val="150000"/>
              </a:lnSpc>
              <a:spcBef>
                <a:spcPts val="0"/>
              </a:spcBef>
              <a:spcAft>
                <a:spcPts val="0"/>
              </a:spcAft>
              <a:buSzPts val="1100"/>
              <a:buChar char="○"/>
            </a:pPr>
            <a:r>
              <a:rPr b="1" lang="en"/>
              <a:t>Add friends and follow events using QR code.</a:t>
            </a:r>
            <a:endParaRPr b="1"/>
          </a:p>
          <a:p>
            <a:pPr indent="-311150" lvl="0" marL="457200" rtl="0" algn="l">
              <a:lnSpc>
                <a:spcPct val="150000"/>
              </a:lnSpc>
              <a:spcBef>
                <a:spcPts val="0"/>
              </a:spcBef>
              <a:spcAft>
                <a:spcPts val="0"/>
              </a:spcAft>
              <a:buSzPts val="1300"/>
              <a:buChar char="●"/>
            </a:pPr>
            <a:r>
              <a:rPr b="1" lang="en"/>
              <a:t>Calendar:</a:t>
            </a:r>
            <a:endParaRPr b="1"/>
          </a:p>
          <a:p>
            <a:pPr indent="-298450" lvl="1" marL="914400" rtl="0" algn="l">
              <a:lnSpc>
                <a:spcPct val="150000"/>
              </a:lnSpc>
              <a:spcBef>
                <a:spcPts val="0"/>
              </a:spcBef>
              <a:spcAft>
                <a:spcPts val="0"/>
              </a:spcAft>
              <a:buSzPts val="1100"/>
              <a:buChar char="○"/>
            </a:pPr>
            <a:r>
              <a:rPr b="1" lang="en"/>
              <a:t>Automatically sync the app up with popular calendar apps.</a:t>
            </a:r>
            <a:endParaRPr b="1"/>
          </a:p>
          <a:p>
            <a:pPr indent="-311150" lvl="0" marL="457200" rtl="0" algn="l">
              <a:lnSpc>
                <a:spcPct val="150000"/>
              </a:lnSpc>
              <a:spcBef>
                <a:spcPts val="0"/>
              </a:spcBef>
              <a:spcAft>
                <a:spcPts val="0"/>
              </a:spcAft>
              <a:buSzPts val="1300"/>
              <a:buChar char="●"/>
            </a:pPr>
            <a:r>
              <a:rPr b="1" lang="en"/>
              <a:t>Filter for Public Events:</a:t>
            </a:r>
            <a:endParaRPr b="1"/>
          </a:p>
          <a:p>
            <a:pPr indent="-298450" lvl="1" marL="914400" rtl="0" algn="l">
              <a:lnSpc>
                <a:spcPct val="150000"/>
              </a:lnSpc>
              <a:spcBef>
                <a:spcPts val="0"/>
              </a:spcBef>
              <a:spcAft>
                <a:spcPts val="0"/>
              </a:spcAft>
              <a:buSzPts val="1100"/>
              <a:buChar char="○"/>
            </a:pPr>
            <a:r>
              <a:rPr b="1" lang="en"/>
              <a:t>Users will be able to filter out events on the map they are not interested in.</a:t>
            </a:r>
            <a:endParaRPr b="1"/>
          </a:p>
          <a:p>
            <a:pPr indent="-311150" lvl="0" marL="457200" rtl="0" algn="l">
              <a:lnSpc>
                <a:spcPct val="150000"/>
              </a:lnSpc>
              <a:spcBef>
                <a:spcPts val="0"/>
              </a:spcBef>
              <a:spcAft>
                <a:spcPts val="0"/>
              </a:spcAft>
              <a:buSzPts val="1300"/>
              <a:buChar char="●"/>
            </a:pPr>
            <a:r>
              <a:rPr b="1" lang="en"/>
              <a:t>Direct Messaging:</a:t>
            </a:r>
            <a:endParaRPr b="1"/>
          </a:p>
          <a:p>
            <a:pPr indent="-298450" lvl="1" marL="914400" rtl="0" algn="l">
              <a:lnSpc>
                <a:spcPct val="150000"/>
              </a:lnSpc>
              <a:spcBef>
                <a:spcPts val="0"/>
              </a:spcBef>
              <a:spcAft>
                <a:spcPts val="0"/>
              </a:spcAft>
              <a:buSzPts val="1100"/>
              <a:buChar char="○"/>
            </a:pPr>
            <a:r>
              <a:rPr b="1" lang="en"/>
              <a:t>Event organizers can message users following their event, and users can create group </a:t>
            </a:r>
            <a:r>
              <a:rPr b="1" lang="en"/>
              <a:t>messages</a:t>
            </a:r>
            <a:r>
              <a:rPr b="1" lang="en"/>
              <a:t>.</a:t>
            </a:r>
            <a:endParaRPr b="1"/>
          </a:p>
          <a:p>
            <a:pPr indent="0" lvl="0" marL="914400" rtl="0" algn="l">
              <a:lnSpc>
                <a:spcPct val="150000"/>
              </a:lnSpc>
              <a:spcBef>
                <a:spcPts val="1600"/>
              </a:spcBef>
              <a:spcAft>
                <a:spcPts val="0"/>
              </a:spcAft>
              <a:buNone/>
            </a:pPr>
            <a:r>
              <a:t/>
            </a:r>
            <a:endParaRPr b="1"/>
          </a:p>
          <a:p>
            <a:pPr indent="0" lvl="0" marL="0" rtl="0" algn="l">
              <a:lnSpc>
                <a:spcPct val="150000"/>
              </a:lnSpc>
              <a:spcBef>
                <a:spcPts val="1600"/>
              </a:spcBef>
              <a:spcAft>
                <a:spcPts val="1600"/>
              </a:spcAft>
              <a:buNone/>
            </a:pPr>
            <a:r>
              <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18"/>
          <p:cNvSpPr txBox="1"/>
          <p:nvPr>
            <p:ph type="ctrTitle"/>
          </p:nvPr>
        </p:nvSpPr>
        <p:spPr>
          <a:xfrm>
            <a:off x="3692018" y="688525"/>
            <a:ext cx="3924900" cy="781800"/>
          </a:xfrm>
          <a:prstGeom prst="rect">
            <a:avLst/>
          </a:prstGeom>
          <a:solidFill>
            <a:srgbClr val="CCCCCC"/>
          </a:solidFill>
          <a:ln cap="flat" cmpd="sng" w="38100">
            <a:solidFill>
              <a:srgbClr val="404040"/>
            </a:solidFill>
            <a:prstDash val="solid"/>
            <a:round/>
            <a:headEnd len="sm" w="sm" type="none"/>
            <a:tailEnd len="sm" w="sm" type="none"/>
          </a:ln>
        </p:spPr>
        <p:txBody>
          <a:bodyPr anchorCtr="1" anchor="ctr" bIns="137150" lIns="205725" spcFirstLastPara="1" rIns="205725" wrap="square" tIns="137150">
            <a:noAutofit/>
          </a:bodyPr>
          <a:lstStyle/>
          <a:p>
            <a:pPr indent="0" lvl="0" marL="0" rtl="0" algn="ctr">
              <a:lnSpc>
                <a:spcPct val="90000"/>
              </a:lnSpc>
              <a:spcBef>
                <a:spcPts val="0"/>
              </a:spcBef>
              <a:spcAft>
                <a:spcPts val="0"/>
              </a:spcAft>
              <a:buClr>
                <a:srgbClr val="262626"/>
              </a:buClr>
              <a:buSzPts val="2900"/>
              <a:buFont typeface="Gill Sans"/>
              <a:buNone/>
            </a:pPr>
            <a:r>
              <a:rPr lang="en" sz="2400">
                <a:solidFill>
                  <a:srgbClr val="000000"/>
                </a:solidFill>
              </a:rPr>
              <a:t>FRONT END DESIGN</a:t>
            </a:r>
            <a:endParaRPr sz="2400">
              <a:solidFill>
                <a:srgbClr val="000000"/>
              </a:solidFill>
            </a:endParaRPr>
          </a:p>
        </p:txBody>
      </p:sp>
      <p:sp>
        <p:nvSpPr>
          <p:cNvPr id="165" name="Google Shape;165;p18"/>
          <p:cNvSpPr txBox="1"/>
          <p:nvPr>
            <p:ph idx="1" type="subTitle"/>
          </p:nvPr>
        </p:nvSpPr>
        <p:spPr>
          <a:xfrm>
            <a:off x="3103820" y="1890854"/>
            <a:ext cx="5101200" cy="2702100"/>
          </a:xfrm>
          <a:prstGeom prst="rect">
            <a:avLst/>
          </a:prstGeom>
          <a:noFill/>
          <a:ln>
            <a:noFill/>
          </a:ln>
        </p:spPr>
        <p:txBody>
          <a:bodyPr anchorCtr="0" anchor="t" bIns="34275" lIns="68575" spcFirstLastPara="1" rIns="68575" wrap="square" tIns="34275">
            <a:noAutofit/>
          </a:bodyPr>
          <a:lstStyle/>
          <a:p>
            <a:pPr indent="-298450" lvl="0" marL="457200" rtl="0" algn="l">
              <a:lnSpc>
                <a:spcPct val="140000"/>
              </a:lnSpc>
              <a:spcBef>
                <a:spcPts val="0"/>
              </a:spcBef>
              <a:spcAft>
                <a:spcPts val="0"/>
              </a:spcAft>
              <a:buClr>
                <a:srgbClr val="FFFFFF"/>
              </a:buClr>
              <a:buSzPts val="1100"/>
              <a:buChar char="●"/>
            </a:pPr>
            <a:r>
              <a:rPr lang="en">
                <a:solidFill>
                  <a:srgbClr val="FFFFFF"/>
                </a:solidFill>
              </a:rPr>
              <a:t>The front end we use native react</a:t>
            </a:r>
            <a:endParaRPr>
              <a:solidFill>
                <a:srgbClr val="FFFFFF"/>
              </a:solidFill>
            </a:endParaRPr>
          </a:p>
          <a:p>
            <a:pPr indent="-298450" lvl="0" marL="457200" rtl="0" algn="l">
              <a:lnSpc>
                <a:spcPct val="140000"/>
              </a:lnSpc>
              <a:spcBef>
                <a:spcPts val="0"/>
              </a:spcBef>
              <a:spcAft>
                <a:spcPts val="0"/>
              </a:spcAft>
              <a:buClr>
                <a:srgbClr val="FFFFFF"/>
              </a:buClr>
              <a:buSzPts val="1100"/>
              <a:buChar char="●"/>
            </a:pPr>
            <a:r>
              <a:rPr lang="en">
                <a:solidFill>
                  <a:srgbClr val="FFFFFF"/>
                </a:solidFill>
              </a:rPr>
              <a:t>The app will cover Android and IOS</a:t>
            </a:r>
            <a:endParaRPr>
              <a:solidFill>
                <a:srgbClr val="FFFFFF"/>
              </a:solidFill>
            </a:endParaRPr>
          </a:p>
          <a:p>
            <a:pPr indent="-298450" lvl="0" marL="457200" rtl="0" algn="l">
              <a:lnSpc>
                <a:spcPct val="140000"/>
              </a:lnSpc>
              <a:spcBef>
                <a:spcPts val="0"/>
              </a:spcBef>
              <a:spcAft>
                <a:spcPts val="0"/>
              </a:spcAft>
              <a:buClr>
                <a:srgbClr val="FFFFFF"/>
              </a:buClr>
              <a:buSzPts val="1100"/>
              <a:buChar char="●"/>
            </a:pPr>
            <a:r>
              <a:rPr lang="en">
                <a:solidFill>
                  <a:srgbClr val="FFFFFF"/>
                </a:solidFill>
              </a:rPr>
              <a:t>User centered </a:t>
            </a:r>
            <a:r>
              <a:rPr lang="en">
                <a:solidFill>
                  <a:srgbClr val="FFFFFF"/>
                </a:solidFill>
              </a:rPr>
              <a:t>experience</a:t>
            </a:r>
            <a:endParaRPr>
              <a:solidFill>
                <a:srgbClr val="FFFFFF"/>
              </a:solidFill>
            </a:endParaRPr>
          </a:p>
          <a:p>
            <a:pPr indent="-298450" lvl="1" marL="914400" rtl="0" algn="l">
              <a:lnSpc>
                <a:spcPct val="140000"/>
              </a:lnSpc>
              <a:spcBef>
                <a:spcPts val="800"/>
              </a:spcBef>
              <a:spcAft>
                <a:spcPts val="0"/>
              </a:spcAft>
              <a:buClr>
                <a:srgbClr val="FFFFFF"/>
              </a:buClr>
              <a:buSzPts val="1100"/>
              <a:buChar char="○"/>
            </a:pPr>
            <a:r>
              <a:rPr lang="en" sz="1100">
                <a:solidFill>
                  <a:srgbClr val="FFFFFF"/>
                </a:solidFill>
              </a:rPr>
              <a:t>Login with Facebook or Google account</a:t>
            </a:r>
            <a:endParaRPr sz="1100">
              <a:solidFill>
                <a:srgbClr val="FFFFFF"/>
              </a:solidFill>
            </a:endParaRPr>
          </a:p>
          <a:p>
            <a:pPr indent="-298450" lvl="1" marL="914400" rtl="0" algn="l">
              <a:lnSpc>
                <a:spcPct val="140000"/>
              </a:lnSpc>
              <a:spcBef>
                <a:spcPts val="800"/>
              </a:spcBef>
              <a:spcAft>
                <a:spcPts val="0"/>
              </a:spcAft>
              <a:buClr>
                <a:srgbClr val="FFFFFF"/>
              </a:buClr>
              <a:buSzPts val="1100"/>
              <a:buChar char="○"/>
            </a:pPr>
            <a:r>
              <a:rPr lang="en" sz="1100">
                <a:solidFill>
                  <a:srgbClr val="FFFFFF"/>
                </a:solidFill>
              </a:rPr>
              <a:t>Interactive with a nature way</a:t>
            </a:r>
            <a:endParaRPr sz="1100">
              <a:solidFill>
                <a:srgbClr val="FFFFFF"/>
              </a:solidFill>
            </a:endParaRPr>
          </a:p>
          <a:p>
            <a:pPr indent="-298450" lvl="1" marL="914400" rtl="0" algn="l">
              <a:lnSpc>
                <a:spcPct val="140000"/>
              </a:lnSpc>
              <a:spcBef>
                <a:spcPts val="800"/>
              </a:spcBef>
              <a:spcAft>
                <a:spcPts val="0"/>
              </a:spcAft>
              <a:buClr>
                <a:srgbClr val="FFFFFF"/>
              </a:buClr>
              <a:buSzPts val="1100"/>
              <a:buChar char="○"/>
            </a:pPr>
            <a:r>
              <a:rPr lang="en" sz="1100">
                <a:solidFill>
                  <a:srgbClr val="FFFFFF"/>
                </a:solidFill>
              </a:rPr>
              <a:t>Custom user interface layout</a:t>
            </a:r>
            <a:endParaRPr sz="1100">
              <a:solidFill>
                <a:srgbClr val="FFFFFF"/>
              </a:solidFill>
            </a:endParaRPr>
          </a:p>
          <a:p>
            <a:pPr indent="-311150" lvl="0" marL="457200" rtl="0" algn="l">
              <a:lnSpc>
                <a:spcPct val="140000"/>
              </a:lnSpc>
              <a:spcBef>
                <a:spcPts val="800"/>
              </a:spcBef>
              <a:spcAft>
                <a:spcPts val="0"/>
              </a:spcAft>
              <a:buClr>
                <a:srgbClr val="FFFFFF"/>
              </a:buClr>
              <a:buSzPts val="1300"/>
              <a:buChar char="●"/>
            </a:pPr>
            <a:r>
              <a:rPr lang="en">
                <a:solidFill>
                  <a:srgbClr val="FFFFFF"/>
                </a:solidFill>
              </a:rPr>
              <a:t>Data visualization</a:t>
            </a:r>
            <a:endParaRPr>
              <a:solidFill>
                <a:srgbClr val="FFFFFF"/>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19"/>
          <p:cNvSpPr txBox="1"/>
          <p:nvPr>
            <p:ph type="ctrTitle"/>
          </p:nvPr>
        </p:nvSpPr>
        <p:spPr>
          <a:xfrm>
            <a:off x="3692018" y="688525"/>
            <a:ext cx="3924900" cy="781800"/>
          </a:xfrm>
          <a:prstGeom prst="rect">
            <a:avLst/>
          </a:prstGeom>
          <a:solidFill>
            <a:srgbClr val="CCCCCC"/>
          </a:solidFill>
          <a:ln cap="flat" cmpd="sng" w="38100">
            <a:solidFill>
              <a:srgbClr val="404040"/>
            </a:solidFill>
            <a:prstDash val="solid"/>
            <a:round/>
            <a:headEnd len="sm" w="sm" type="none"/>
            <a:tailEnd len="sm" w="sm" type="none"/>
          </a:ln>
        </p:spPr>
        <p:txBody>
          <a:bodyPr anchorCtr="1" anchor="ctr" bIns="137150" lIns="205725" spcFirstLastPara="1" rIns="205725" wrap="square" tIns="137150">
            <a:noAutofit/>
          </a:bodyPr>
          <a:lstStyle/>
          <a:p>
            <a:pPr indent="0" lvl="0" marL="0" rtl="0" algn="ctr">
              <a:lnSpc>
                <a:spcPct val="90000"/>
              </a:lnSpc>
              <a:spcBef>
                <a:spcPts val="0"/>
              </a:spcBef>
              <a:spcAft>
                <a:spcPts val="0"/>
              </a:spcAft>
              <a:buClr>
                <a:srgbClr val="262626"/>
              </a:buClr>
              <a:buSzPts val="2900"/>
              <a:buFont typeface="Gill Sans"/>
              <a:buNone/>
            </a:pPr>
            <a:r>
              <a:rPr lang="en" sz="2400">
                <a:solidFill>
                  <a:srgbClr val="000000"/>
                </a:solidFill>
              </a:rPr>
              <a:t>BACK END DESIGN</a:t>
            </a:r>
            <a:endParaRPr sz="2400">
              <a:solidFill>
                <a:srgbClr val="000000"/>
              </a:solidFill>
            </a:endParaRPr>
          </a:p>
        </p:txBody>
      </p:sp>
      <p:sp>
        <p:nvSpPr>
          <p:cNvPr id="171" name="Google Shape;171;p19"/>
          <p:cNvSpPr txBox="1"/>
          <p:nvPr>
            <p:ph idx="1" type="subTitle"/>
          </p:nvPr>
        </p:nvSpPr>
        <p:spPr>
          <a:xfrm>
            <a:off x="3103820" y="1890854"/>
            <a:ext cx="5101200" cy="2702100"/>
          </a:xfrm>
          <a:prstGeom prst="rect">
            <a:avLst/>
          </a:prstGeom>
          <a:noFill/>
          <a:ln>
            <a:noFill/>
          </a:ln>
        </p:spPr>
        <p:txBody>
          <a:bodyPr anchorCtr="0" anchor="t" bIns="34275" lIns="68575" spcFirstLastPara="1" rIns="68575" wrap="square" tIns="34275">
            <a:noAutofit/>
          </a:bodyPr>
          <a:lstStyle/>
          <a:p>
            <a:pPr indent="-234950" lvl="0" marL="254000" rtl="0" algn="l">
              <a:lnSpc>
                <a:spcPct val="140000"/>
              </a:lnSpc>
              <a:spcBef>
                <a:spcPts val="0"/>
              </a:spcBef>
              <a:spcAft>
                <a:spcPts val="0"/>
              </a:spcAft>
              <a:buClr>
                <a:srgbClr val="FFFFFF"/>
              </a:buClr>
              <a:buSzPts val="1300"/>
              <a:buFont typeface="Arial"/>
              <a:buChar char="•"/>
            </a:pPr>
            <a:r>
              <a:rPr lang="en">
                <a:solidFill>
                  <a:srgbClr val="FFFFFF"/>
                </a:solidFill>
              </a:rPr>
              <a:t>The back end we implement on a cloud server which using CentOS + Nginx + Php + MongoDB</a:t>
            </a:r>
            <a:endParaRPr>
              <a:solidFill>
                <a:srgbClr val="FFFFFF"/>
              </a:solidFill>
            </a:endParaRPr>
          </a:p>
          <a:p>
            <a:pPr indent="-234950" lvl="0" marL="254000" rtl="0" algn="l">
              <a:lnSpc>
                <a:spcPct val="140000"/>
              </a:lnSpc>
              <a:spcBef>
                <a:spcPts val="800"/>
              </a:spcBef>
              <a:spcAft>
                <a:spcPts val="0"/>
              </a:spcAft>
              <a:buClr>
                <a:srgbClr val="FFFFFF"/>
              </a:buClr>
              <a:buSzPts val="1300"/>
              <a:buFont typeface="Arial"/>
              <a:buChar char="•"/>
            </a:pPr>
            <a:r>
              <a:rPr lang="en">
                <a:solidFill>
                  <a:srgbClr val="FFFFFF"/>
                </a:solidFill>
              </a:rPr>
              <a:t>The server can offer millions of user requests 24/7</a:t>
            </a:r>
            <a:endParaRPr>
              <a:solidFill>
                <a:srgbClr val="FFFFFF"/>
              </a:solidFill>
            </a:endParaRPr>
          </a:p>
          <a:p>
            <a:pPr indent="-234950" lvl="0" marL="254000" rtl="0" algn="l">
              <a:lnSpc>
                <a:spcPct val="140000"/>
              </a:lnSpc>
              <a:spcBef>
                <a:spcPts val="800"/>
              </a:spcBef>
              <a:spcAft>
                <a:spcPts val="0"/>
              </a:spcAft>
              <a:buClr>
                <a:srgbClr val="FFFFFF"/>
              </a:buClr>
              <a:buSzPts val="1300"/>
              <a:buFont typeface="Arial"/>
              <a:buChar char="•"/>
            </a:pPr>
            <a:r>
              <a:rPr lang="en">
                <a:solidFill>
                  <a:srgbClr val="FFFFFF"/>
                </a:solidFill>
              </a:rPr>
              <a:t>Consider of the application type we decided to using HTTP request rather than Socket connection.</a:t>
            </a:r>
            <a:endParaRPr>
              <a:solidFill>
                <a:srgbClr val="FFFFFF"/>
              </a:solidFill>
            </a:endParaRPr>
          </a:p>
          <a:p>
            <a:pPr indent="-234950" lvl="0" marL="254000" rtl="0" algn="l">
              <a:lnSpc>
                <a:spcPct val="140000"/>
              </a:lnSpc>
              <a:spcBef>
                <a:spcPts val="800"/>
              </a:spcBef>
              <a:spcAft>
                <a:spcPts val="0"/>
              </a:spcAft>
              <a:buClr>
                <a:srgbClr val="FFFFFF"/>
              </a:buClr>
              <a:buSzPts val="1300"/>
              <a:buFont typeface="Arial"/>
              <a:buChar char="•"/>
            </a:pPr>
            <a:r>
              <a:rPr lang="en">
                <a:solidFill>
                  <a:srgbClr val="FFFFFF"/>
                </a:solidFill>
              </a:rPr>
              <a:t>The server mainly for authentication / process event </a:t>
            </a:r>
            <a:r>
              <a:rPr lang="en">
                <a:solidFill>
                  <a:srgbClr val="FFFFFF"/>
                </a:solidFill>
              </a:rPr>
              <a:t>information</a:t>
            </a:r>
            <a:r>
              <a:rPr lang="en">
                <a:solidFill>
                  <a:srgbClr val="FFFFFF"/>
                </a:solidFill>
              </a:rPr>
              <a:t> / handle notifications / deal with user relations.</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900"/>
              <a:t>Outcomes</a:t>
            </a:r>
            <a:endParaRPr sz="3900"/>
          </a:p>
        </p:txBody>
      </p:sp>
      <p:sp>
        <p:nvSpPr>
          <p:cNvPr id="177" name="Google Shape;177;p20"/>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1600"/>
              </a:spcBef>
              <a:spcAft>
                <a:spcPts val="1600"/>
              </a:spcAft>
              <a:buNone/>
            </a:pPr>
            <a:r>
              <a:t/>
            </a:r>
            <a:endParaRPr/>
          </a:p>
        </p:txBody>
      </p:sp>
      <p:sp>
        <p:nvSpPr>
          <p:cNvPr id="178" name="Google Shape;178;p20"/>
          <p:cNvSpPr txBox="1"/>
          <p:nvPr>
            <p:ph idx="2" type="body"/>
          </p:nvPr>
        </p:nvSpPr>
        <p:spPr>
          <a:xfrm>
            <a:off x="4102850" y="1498375"/>
            <a:ext cx="3403200" cy="2911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900"/>
              <a:t>An app for everyone</a:t>
            </a:r>
            <a:endParaRPr sz="1900"/>
          </a:p>
        </p:txBody>
      </p:sp>
      <p:pic>
        <p:nvPicPr>
          <p:cNvPr id="179" name="Google Shape;179;p20"/>
          <p:cNvPicPr preferRelativeResize="0"/>
          <p:nvPr/>
        </p:nvPicPr>
        <p:blipFill>
          <a:blip r:embed="rId3">
            <a:alphaModFix/>
          </a:blip>
          <a:stretch>
            <a:fillRect/>
          </a:stretch>
        </p:blipFill>
        <p:spPr>
          <a:xfrm>
            <a:off x="835923" y="1498373"/>
            <a:ext cx="2293925" cy="1526500"/>
          </a:xfrm>
          <a:prstGeom prst="rect">
            <a:avLst/>
          </a:prstGeom>
          <a:noFill/>
          <a:ln>
            <a:noFill/>
          </a:ln>
        </p:spPr>
      </p:pic>
      <p:pic>
        <p:nvPicPr>
          <p:cNvPr id="180" name="Google Shape;180;p20"/>
          <p:cNvPicPr preferRelativeResize="0"/>
          <p:nvPr/>
        </p:nvPicPr>
        <p:blipFill>
          <a:blip r:embed="rId4">
            <a:alphaModFix/>
          </a:blip>
          <a:stretch>
            <a:fillRect/>
          </a:stretch>
        </p:blipFill>
        <p:spPr>
          <a:xfrm>
            <a:off x="2214849" y="3215399"/>
            <a:ext cx="2357150" cy="1568575"/>
          </a:xfrm>
          <a:prstGeom prst="rect">
            <a:avLst/>
          </a:prstGeom>
          <a:noFill/>
          <a:ln>
            <a:noFill/>
          </a:ln>
        </p:spPr>
      </p:pic>
      <p:pic>
        <p:nvPicPr>
          <p:cNvPr id="181" name="Google Shape;181;p20"/>
          <p:cNvPicPr preferRelativeResize="0"/>
          <p:nvPr/>
        </p:nvPicPr>
        <p:blipFill>
          <a:blip r:embed="rId5">
            <a:alphaModFix/>
          </a:blip>
          <a:stretch>
            <a:fillRect/>
          </a:stretch>
        </p:blipFill>
        <p:spPr>
          <a:xfrm>
            <a:off x="5086413" y="2337100"/>
            <a:ext cx="2657475" cy="1714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Outcomes - </a:t>
            </a:r>
            <a:r>
              <a:rPr lang="en"/>
              <a:t>Individual</a:t>
            </a:r>
            <a:r>
              <a:rPr lang="en"/>
              <a:t> and Connections </a:t>
            </a:r>
            <a:endParaRPr/>
          </a:p>
        </p:txBody>
      </p:sp>
      <p:sp>
        <p:nvSpPr>
          <p:cNvPr id="187" name="Google Shape;187;p21"/>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Facilitate person to person interactions</a:t>
            </a:r>
            <a:endParaRPr/>
          </a:p>
        </p:txBody>
      </p:sp>
      <p:sp>
        <p:nvSpPr>
          <p:cNvPr id="188" name="Google Shape;188;p21"/>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Much needed after COVID isolation</a:t>
            </a:r>
            <a:endParaRPr/>
          </a:p>
        </p:txBody>
      </p:sp>
      <p:pic>
        <p:nvPicPr>
          <p:cNvPr id="189" name="Google Shape;189;p21"/>
          <p:cNvPicPr preferRelativeResize="0"/>
          <p:nvPr/>
        </p:nvPicPr>
        <p:blipFill>
          <a:blip r:embed="rId3">
            <a:alphaModFix/>
          </a:blip>
          <a:stretch>
            <a:fillRect/>
          </a:stretch>
        </p:blipFill>
        <p:spPr>
          <a:xfrm>
            <a:off x="4933233" y="2171725"/>
            <a:ext cx="3217565" cy="2144450"/>
          </a:xfrm>
          <a:prstGeom prst="rect">
            <a:avLst/>
          </a:prstGeom>
          <a:noFill/>
          <a:ln>
            <a:noFill/>
          </a:ln>
        </p:spPr>
      </p:pic>
      <p:pic>
        <p:nvPicPr>
          <p:cNvPr id="190" name="Google Shape;190;p21"/>
          <p:cNvPicPr preferRelativeResize="0"/>
          <p:nvPr/>
        </p:nvPicPr>
        <p:blipFill>
          <a:blip r:embed="rId4">
            <a:alphaModFix/>
          </a:blip>
          <a:stretch>
            <a:fillRect/>
          </a:stretch>
        </p:blipFill>
        <p:spPr>
          <a:xfrm>
            <a:off x="1360425" y="2271775"/>
            <a:ext cx="2450800" cy="2144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